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8" r:id="rId5"/>
    <p:sldId id="265" r:id="rId6"/>
    <p:sldId id="277" r:id="rId7"/>
    <p:sldId id="301" r:id="rId8"/>
    <p:sldId id="307" r:id="rId9"/>
    <p:sldId id="308" r:id="rId10"/>
    <p:sldId id="292" r:id="rId11"/>
    <p:sldId id="309" r:id="rId12"/>
    <p:sldId id="299" r:id="rId13"/>
  </p:sldIdLst>
  <p:sldSz cx="12192000" cy="6858000"/>
  <p:notesSz cx="6858000" cy="9144000"/>
  <p:embeddedFontLst>
    <p:embeddedFont>
      <p:font typeface="Rockwell Condensed" panose="02060603050405020104" pitchFamily="18" charset="0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Avenir Next LT Pro" panose="020B0604020202020204" charset="0"/>
      <p:regular r:id="rId22"/>
      <p:bold r:id="rId23"/>
      <p:italic r:id="rId24"/>
      <p:boldItalic r:id="rId25"/>
    </p:embeddedFont>
    <p:embeddedFont>
      <p:font typeface="Speak Pro" panose="020B060402020202020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9" autoAdjust="0"/>
  </p:normalViewPr>
  <p:slideViewPr>
    <p:cSldViewPr snapToGrid="0">
      <p:cViewPr varScale="1">
        <p:scale>
          <a:sx n="61" d="100"/>
          <a:sy n="61" d="100"/>
        </p:scale>
        <p:origin x="88" y="152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11/6/2020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 smtClean="0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alphaModFix amt="5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11/6/2020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11/6/2020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11/6/2020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TERIMA KASIH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Achmad Solichin | @achmatim</a:t>
            </a:r>
            <a:endParaRPr lang="en-US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11/6/2020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11/6/2020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11/6/2020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11/6/2020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58" y="4700582"/>
            <a:ext cx="9814560" cy="915873"/>
          </a:xfrm>
        </p:spPr>
        <p:txBody>
          <a:bodyPr>
            <a:noAutofit/>
          </a:bodyPr>
          <a:lstStyle/>
          <a:p>
            <a:r>
              <a:rPr lang="en-US" sz="4800" smtClean="0">
                <a:latin typeface="Rockwell Condensed" panose="02060603050405020104" pitchFamily="18" charset="0"/>
              </a:rPr>
              <a:t>INTEGRITAS REFERENSIAL</a:t>
            </a:r>
            <a:endParaRPr lang="en-US" sz="4800" dirty="0">
              <a:latin typeface="Rockwell Condensed" panose="020606030504050201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MySQL5: Dari Pemula Hingga Mahir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8" y="4876862"/>
            <a:ext cx="1207862" cy="1712735"/>
          </a:xfrm>
          <a:prstGeom prst="rect">
            <a:avLst/>
          </a:prstGeom>
        </p:spPr>
      </p:pic>
      <p:pic>
        <p:nvPicPr>
          <p:cNvPr id="6" name="Picture 514" descr="http://www.liputan1.com/wp-content/uploads/2016/02/Universitas-BudiLuhu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5233" y="162222"/>
            <a:ext cx="1401525" cy="889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1013" y="162222"/>
            <a:ext cx="872610" cy="114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INTEGRITAS REFERENSIAL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273" y="976971"/>
            <a:ext cx="4797696" cy="4519871"/>
          </a:xfrm>
        </p:spPr>
        <p:txBody>
          <a:bodyPr>
            <a:noAutofit/>
          </a:bodyPr>
          <a:lstStyle/>
          <a:p>
            <a:r>
              <a:rPr lang="en-US" sz="2800"/>
              <a:t>Integritas referensial artinya jika key asing memiliki nilai, nilai tersebut harus mengacu kepada suatu entitas </a:t>
            </a:r>
            <a:r>
              <a:rPr lang="en-US" sz="2800"/>
              <a:t>induk</a:t>
            </a:r>
            <a:r>
              <a:rPr lang="en-US" sz="2800" smtClean="0"/>
              <a:t>.</a:t>
            </a:r>
          </a:p>
          <a:p>
            <a:endParaRPr lang="en-US" sz="2800"/>
          </a:p>
          <a:p>
            <a:r>
              <a:rPr lang="en-US" altLang="en-US" sz="2800"/>
              <a:t>Integritas referensial umumnya dideklarasikan pada saat </a:t>
            </a:r>
            <a:r>
              <a:rPr lang="en-US" altLang="en-US" sz="2800"/>
              <a:t>tabel </a:t>
            </a:r>
            <a:r>
              <a:rPr lang="en-US" altLang="en-US" sz="2800" smtClean="0"/>
              <a:t>didefinisikan</a:t>
            </a:r>
            <a:r>
              <a:rPr lang="en-US" altLang="en-US" sz="2800"/>
              <a:t>.</a:t>
            </a:r>
            <a:endParaRPr lang="en-US" altLang="en-US" sz="28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1083583" y="837333"/>
            <a:ext cx="610772" cy="328893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950A-F236-4AE1-B402-E9CC3F82C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CONTOH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-9570" r="-9570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INTEGRITAS REFERENSIAL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273" y="619623"/>
            <a:ext cx="4797696" cy="4519871"/>
          </a:xfrm>
        </p:spPr>
        <p:txBody>
          <a:bodyPr>
            <a:noAutofit/>
          </a:bodyPr>
          <a:lstStyle/>
          <a:p>
            <a:r>
              <a:rPr lang="en-US" sz="2800" smtClean="0"/>
              <a:t>Integritas referensial proses INSERT:</a:t>
            </a:r>
            <a:endParaRPr lang="en-US" sz="2800" smtClean="0"/>
          </a:p>
          <a:p>
            <a:pPr marL="514350" indent="-514350">
              <a:buFont typeface="+mj-lt"/>
              <a:buAutoNum type="arabicPeriod"/>
            </a:pPr>
            <a:r>
              <a:rPr lang="en-US" sz="2400"/>
              <a:t>Jangan memasukkan baris di tabel anak kecuali sudah ada baris acuannya di tabel induk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/>
              <a:t>Pemasukan data baru di tabel induk seharusnya tidak menimbulkan masalah integritas referensial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/>
              <a:t>Beberapa sistem mengijinkan penggunaan nilai NULL untuk memasukkan baris di tabel anak tanpa acuan di tabel induk (atau dengan baris </a:t>
            </a:r>
            <a:r>
              <a:rPr lang="en-US" sz="2400"/>
              <a:t>dummy</a:t>
            </a:r>
            <a:r>
              <a:rPr lang="en-US" sz="2400" smtClean="0"/>
              <a:t>)</a:t>
            </a:r>
            <a:r>
              <a:rPr lang="en-US" sz="2800" smtClean="0"/>
              <a:t>.</a:t>
            </a:r>
            <a:endParaRPr lang="en-US" sz="28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1083583" y="837333"/>
            <a:ext cx="610772" cy="328893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61064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INTEGRITAS REFERENSIAL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273" y="976971"/>
            <a:ext cx="4797696" cy="4519871"/>
          </a:xfrm>
        </p:spPr>
        <p:txBody>
          <a:bodyPr>
            <a:noAutofit/>
          </a:bodyPr>
          <a:lstStyle/>
          <a:p>
            <a:r>
              <a:rPr lang="en-US" sz="2800" smtClean="0"/>
              <a:t>Integritas referensial proses DELETE:</a:t>
            </a:r>
            <a:endParaRPr lang="en-US" sz="2800" smtClean="0"/>
          </a:p>
          <a:p>
            <a:pPr marL="514350" indent="-514350">
              <a:buFont typeface="+mj-lt"/>
              <a:buAutoNum type="arabicPeriod"/>
            </a:pPr>
            <a:r>
              <a:rPr lang="en-US" sz="2800" smtClean="0"/>
              <a:t>RESTRICT </a:t>
            </a:r>
            <a:r>
              <a:rPr lang="en-US" sz="2800"/>
              <a:t>-- dibuat tidak bisa dihapus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smtClean="0"/>
              <a:t>NULLIFY </a:t>
            </a:r>
            <a:r>
              <a:rPr lang="en-US" sz="2800"/>
              <a:t>-- reset nilai key asing pada tabel anak dengan NULL atau dummy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smtClean="0"/>
              <a:t>CASCADE </a:t>
            </a:r>
            <a:r>
              <a:rPr lang="en-US" sz="2800"/>
              <a:t>-- hapus semua baris di tabel anak yang nilai key asingnya mengacu pada baris tabel induk yang sedang dihapus.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1083583" y="837333"/>
            <a:ext cx="610772" cy="328893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3079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INTEGRITAS REFERENSIAL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273" y="976971"/>
            <a:ext cx="4797696" cy="4519871"/>
          </a:xfrm>
        </p:spPr>
        <p:txBody>
          <a:bodyPr>
            <a:noAutofit/>
          </a:bodyPr>
          <a:lstStyle/>
          <a:p>
            <a:r>
              <a:rPr lang="en-US" sz="2800"/>
              <a:t>Dapat diimplementasikan dengan program eksternal yang </a:t>
            </a:r>
            <a:r>
              <a:rPr lang="en-US" sz="2800"/>
              <a:t>mengakses </a:t>
            </a:r>
            <a:r>
              <a:rPr lang="en-US" sz="2800" smtClean="0"/>
              <a:t>database (</a:t>
            </a:r>
            <a:r>
              <a:rPr lang="en-US" sz="2800" b="1" smtClean="0"/>
              <a:t>sisi programming</a:t>
            </a:r>
            <a:r>
              <a:rPr lang="en-US" sz="2800" smtClean="0"/>
              <a:t>).</a:t>
            </a:r>
          </a:p>
          <a:p>
            <a:endParaRPr lang="en-US" sz="2800"/>
          </a:p>
          <a:p>
            <a:r>
              <a:rPr lang="en-US" sz="2800"/>
              <a:t>Beberapa DBMS mutakhir mengimplementasikan aturan yang dapat dieksekusi atau persyaratan integritas yang </a:t>
            </a:r>
            <a:r>
              <a:rPr lang="en-US" sz="2800"/>
              <a:t>sudah </a:t>
            </a:r>
            <a:r>
              <a:rPr lang="en-US" sz="2800" b="1" smtClean="0"/>
              <a:t>built-in (sisi database)</a:t>
            </a:r>
            <a:r>
              <a:rPr lang="en-US" sz="2800" smtClean="0"/>
              <a:t>.</a:t>
            </a:r>
            <a:endParaRPr lang="en-US" sz="28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1083583" y="837333"/>
            <a:ext cx="610772" cy="328893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1688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D96C-ADDF-4D9F-B790-CF6E3E55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LIVE QUERY!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40D52-4191-48B5-89BF-0F57F61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400" y="1513802"/>
            <a:ext cx="8344071" cy="446407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061476" y="4336672"/>
            <a:ext cx="3279186" cy="193899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ID" sz="2400" smtClean="0"/>
              <a:t>Untuk keperluan latihan, sudah tersedia struktur tabel beserta isinya dalam bentuk SQL di </a:t>
            </a:r>
            <a:r>
              <a:rPr lang="en-US" sz="2400" b="1"/>
              <a:t>http://s.id/aq6</a:t>
            </a:r>
            <a:endParaRPr lang="en-ID" sz="2400" b="1"/>
          </a:p>
        </p:txBody>
      </p:sp>
    </p:spTree>
    <p:extLst>
      <p:ext uri="{BB962C8B-B14F-4D97-AF65-F5344CB8AC3E}">
        <p14:creationId xmlns:p14="http://schemas.microsoft.com/office/powerpoint/2010/main" val="64380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D96C-ADDF-4D9F-B790-CF6E3E55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LIVE QUERY!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40D52-4191-48B5-89BF-0F57F61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93076" y="1713186"/>
            <a:ext cx="10331669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D" sz="2800" b="1"/>
              <a:t>ALTER </a:t>
            </a:r>
            <a:r>
              <a:rPr lang="en-ID" sz="2800" b="1"/>
              <a:t>TABLE</a:t>
            </a:r>
            <a:r>
              <a:rPr lang="en-ID" sz="2800"/>
              <a:t> </a:t>
            </a:r>
            <a:r>
              <a:rPr lang="en-ID" sz="2800" smtClean="0"/>
              <a:t>&lt;tabel&gt; </a:t>
            </a:r>
            <a:endParaRPr lang="en-ID" sz="2800"/>
          </a:p>
          <a:p>
            <a:r>
              <a:rPr lang="en-ID" sz="2800" b="1"/>
              <a:t>ADD </a:t>
            </a:r>
            <a:r>
              <a:rPr lang="en-ID" sz="2800" b="1"/>
              <a:t>CONSTRAINT</a:t>
            </a:r>
            <a:r>
              <a:rPr lang="en-ID" sz="2800"/>
              <a:t> </a:t>
            </a:r>
            <a:r>
              <a:rPr lang="en-ID" sz="2800" smtClean="0"/>
              <a:t>&lt;namaconst&gt; </a:t>
            </a:r>
            <a:r>
              <a:rPr lang="en-ID" sz="2800" b="1"/>
              <a:t>FOREIGN </a:t>
            </a:r>
            <a:r>
              <a:rPr lang="en-ID" sz="2800" b="1"/>
              <a:t>KEY</a:t>
            </a:r>
            <a:r>
              <a:rPr lang="en-ID" sz="2800"/>
              <a:t> </a:t>
            </a:r>
            <a:r>
              <a:rPr lang="en-ID" sz="2800" smtClean="0"/>
              <a:t>(&lt;field_fk&gt;) </a:t>
            </a:r>
            <a:r>
              <a:rPr lang="en-ID" sz="2800" b="1"/>
              <a:t>REFERENCES</a:t>
            </a:r>
            <a:r>
              <a:rPr lang="en-ID" sz="2800"/>
              <a:t> </a:t>
            </a:r>
            <a:r>
              <a:rPr lang="en-ID" sz="2800" smtClean="0"/>
              <a:t>&lt;tabel_ref&gt; (&lt;field_pk&gt;);</a:t>
            </a:r>
            <a:endParaRPr lang="en-ID" sz="2800"/>
          </a:p>
        </p:txBody>
      </p:sp>
      <p:sp>
        <p:nvSpPr>
          <p:cNvPr id="7" name="TextBox 6"/>
          <p:cNvSpPr txBox="1"/>
          <p:nvPr/>
        </p:nvSpPr>
        <p:spPr>
          <a:xfrm>
            <a:off x="1093075" y="3379075"/>
            <a:ext cx="10331669" cy="224676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D" sz="2800" b="1"/>
              <a:t>ALTER </a:t>
            </a:r>
            <a:r>
              <a:rPr lang="en-ID" sz="2800" b="1"/>
              <a:t>TABLE</a:t>
            </a:r>
            <a:r>
              <a:rPr lang="en-ID" sz="2800"/>
              <a:t> </a:t>
            </a:r>
            <a:r>
              <a:rPr lang="en-ID" sz="2800" smtClean="0"/>
              <a:t>&lt;table&gt;</a:t>
            </a:r>
            <a:endParaRPr lang="en-ID" sz="2800"/>
          </a:p>
          <a:p>
            <a:r>
              <a:rPr lang="en-ID" sz="2800" b="1"/>
              <a:t>DROP FOREIGN </a:t>
            </a:r>
            <a:r>
              <a:rPr lang="en-ID" sz="2800" b="1"/>
              <a:t>KEY </a:t>
            </a:r>
            <a:r>
              <a:rPr lang="en-ID" sz="2800" smtClean="0"/>
              <a:t>&lt;namaconst&gt;</a:t>
            </a:r>
            <a:r>
              <a:rPr lang="en-ID" sz="2800" b="1" smtClean="0"/>
              <a:t>,</a:t>
            </a:r>
            <a:endParaRPr lang="en-ID" sz="2800" b="1"/>
          </a:p>
          <a:p>
            <a:r>
              <a:rPr lang="en-ID" sz="2800" b="1"/>
              <a:t>ADD FOREIGN </a:t>
            </a:r>
            <a:r>
              <a:rPr lang="en-ID" sz="2800" b="1"/>
              <a:t>KEY </a:t>
            </a:r>
            <a:r>
              <a:rPr lang="en-ID" sz="2800" b="1" smtClean="0"/>
              <a:t>(&lt;filed_fk&gt;) </a:t>
            </a:r>
            <a:r>
              <a:rPr lang="en-ID" sz="2800" b="1"/>
              <a:t>REFERENCES </a:t>
            </a:r>
            <a:r>
              <a:rPr lang="en-ID" sz="2800" b="1" smtClean="0"/>
              <a:t>&lt;tabel_ref&gt; (&lt;field_pk&gt;) </a:t>
            </a:r>
            <a:endParaRPr lang="en-ID" sz="2800" b="1"/>
          </a:p>
          <a:p>
            <a:r>
              <a:rPr lang="en-ID" sz="2800" b="1"/>
              <a:t>ON </a:t>
            </a:r>
            <a:r>
              <a:rPr lang="en-ID" sz="2800" b="1"/>
              <a:t>DELETE </a:t>
            </a:r>
            <a:r>
              <a:rPr lang="en-ID" sz="2800" b="1" smtClean="0"/>
              <a:t>&lt;jenis_referential&gt; </a:t>
            </a:r>
            <a:r>
              <a:rPr lang="en-ID" sz="2800" b="1"/>
              <a:t>;</a:t>
            </a:r>
            <a:endParaRPr lang="en-ID" sz="2800"/>
          </a:p>
        </p:txBody>
      </p:sp>
    </p:spTree>
    <p:extLst>
      <p:ext uri="{BB962C8B-B14F-4D97-AF65-F5344CB8AC3E}">
        <p14:creationId xmlns:p14="http://schemas.microsoft.com/office/powerpoint/2010/main" val="340423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TERIMA KASIH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Achmad Solichin | @achmatim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0</TotalTime>
  <Words>267</Words>
  <Application>Microsoft Office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Rockwell Condensed</vt:lpstr>
      <vt:lpstr>Calibri</vt:lpstr>
      <vt:lpstr>Avenir Next LT Pro</vt:lpstr>
      <vt:lpstr>Speak Pro</vt:lpstr>
      <vt:lpstr>Arial</vt:lpstr>
      <vt:lpstr>Office Theme</vt:lpstr>
      <vt:lpstr>INTEGRITAS REFERENSIAL</vt:lpstr>
      <vt:lpstr>INTEGRITAS REFERENSIAL</vt:lpstr>
      <vt:lpstr>CONTOH</vt:lpstr>
      <vt:lpstr>INTEGRITAS REFERENSIAL</vt:lpstr>
      <vt:lpstr>INTEGRITAS REFERENSIAL</vt:lpstr>
      <vt:lpstr>INTEGRITAS REFERENSIAL</vt:lpstr>
      <vt:lpstr>LIVE QUERY!</vt:lpstr>
      <vt:lpstr>LIVE QUERY!</vt:lpstr>
      <vt:lpstr>TERIMA KASIH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2020-11-05T07:34:07Z</dcterms:created>
  <dcterms:modified xsi:type="dcterms:W3CDTF">2020-11-06T06:50:26Z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